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768B99-45BF-4011-B34C-E8BCA18D9CDE}" type="datetimeFigureOut">
              <a:rPr lang="fa-IR" smtClean="0"/>
              <a:t>08/04/1437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43E328-F2D2-4BF9-8FAD-30855F9B83E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68B99-45BF-4011-B34C-E8BCA18D9CDE}" type="datetimeFigureOut">
              <a:rPr lang="fa-IR" smtClean="0"/>
              <a:t>08/04/1437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3E328-F2D2-4BF9-8FAD-30855F9B83E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68B99-45BF-4011-B34C-E8BCA18D9CDE}" type="datetimeFigureOut">
              <a:rPr lang="fa-IR" smtClean="0"/>
              <a:t>08/04/1437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3E328-F2D2-4BF9-8FAD-30855F9B83E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68B99-45BF-4011-B34C-E8BCA18D9CDE}" type="datetimeFigureOut">
              <a:rPr lang="fa-IR" smtClean="0"/>
              <a:t>08/04/1437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3E328-F2D2-4BF9-8FAD-30855F9B83EF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68B99-45BF-4011-B34C-E8BCA18D9CDE}" type="datetimeFigureOut">
              <a:rPr lang="fa-IR" smtClean="0"/>
              <a:t>08/04/1437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3E328-F2D2-4BF9-8FAD-30855F9B83EF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68B99-45BF-4011-B34C-E8BCA18D9CDE}" type="datetimeFigureOut">
              <a:rPr lang="fa-IR" smtClean="0"/>
              <a:t>08/04/1437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3E328-F2D2-4BF9-8FAD-30855F9B83EF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68B99-45BF-4011-B34C-E8BCA18D9CDE}" type="datetimeFigureOut">
              <a:rPr lang="fa-IR" smtClean="0"/>
              <a:t>08/04/1437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3E328-F2D2-4BF9-8FAD-30855F9B83EF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68B99-45BF-4011-B34C-E8BCA18D9CDE}" type="datetimeFigureOut">
              <a:rPr lang="fa-IR" smtClean="0"/>
              <a:t>08/04/1437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3E328-F2D2-4BF9-8FAD-30855F9B83EF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68B99-45BF-4011-B34C-E8BCA18D9CDE}" type="datetimeFigureOut">
              <a:rPr lang="fa-IR" smtClean="0"/>
              <a:t>08/04/1437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3E328-F2D2-4BF9-8FAD-30855F9B83E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768B99-45BF-4011-B34C-E8BCA18D9CDE}" type="datetimeFigureOut">
              <a:rPr lang="fa-IR" smtClean="0"/>
              <a:t>08/04/1437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3E328-F2D2-4BF9-8FAD-30855F9B83EF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768B99-45BF-4011-B34C-E8BCA18D9CDE}" type="datetimeFigureOut">
              <a:rPr lang="fa-IR" smtClean="0"/>
              <a:t>08/04/1437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43E328-F2D2-4BF9-8FAD-30855F9B83EF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768B99-45BF-4011-B34C-E8BCA18D9CDE}" type="datetimeFigureOut">
              <a:rPr lang="fa-IR" smtClean="0"/>
              <a:t>08/04/1437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43E328-F2D2-4BF9-8FAD-30855F9B83EF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628800"/>
            <a:ext cx="6008712" cy="1656184"/>
          </a:xfrm>
        </p:spPr>
        <p:txBody>
          <a:bodyPr>
            <a:noAutofit/>
          </a:bodyPr>
          <a:lstStyle/>
          <a:p>
            <a:r>
              <a:rPr lang="fa-IR" sz="6600" b="1" dirty="0" smtClean="0">
                <a:cs typeface="B Fantezy" pitchFamily="2" charset="-78"/>
              </a:rPr>
              <a:t>بسم الله الرحمان الرحیم</a:t>
            </a:r>
            <a:endParaRPr lang="fa-IR" sz="6600" b="1" dirty="0">
              <a:cs typeface="B Fantezy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230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181993"/>
          </a:xfrm>
        </p:spPr>
        <p:txBody>
          <a:bodyPr/>
          <a:lstStyle/>
          <a:p>
            <a:r>
              <a:rPr lang="fa-IR" b="1" i="1" dirty="0" smtClean="0"/>
              <a:t>ارتباطات غیر کلامی در مرحله عمل </a:t>
            </a:r>
            <a:endParaRPr lang="fa-IR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7376864" cy="3960440"/>
          </a:xfrm>
        </p:spPr>
        <p:txBody>
          <a:bodyPr>
            <a:normAutofit/>
          </a:bodyPr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1-دستان تان را به هم فشار ندهید .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2-با حالت قدم زدن حرف نزنید.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3-از تکان های خفیف سر برای نشان دادن تداوم توجه استفاده کنید .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4-از سکوت های کوتاه مدت برای تنظیم تفکرات واحساسات شخص استفاده کنید .</a:t>
            </a:r>
          </a:p>
          <a:p>
            <a:pPr algn="r"/>
            <a:endParaRPr lang="fa-I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00872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8460432" cy="1326009"/>
          </a:xfrm>
        </p:spPr>
        <p:txBody>
          <a:bodyPr>
            <a:normAutofit fontScale="90000"/>
          </a:bodyPr>
          <a:lstStyle/>
          <a:p>
            <a:pPr algn="r"/>
            <a:r>
              <a:rPr lang="fa-IR" b="1" i="1" dirty="0" smtClean="0"/>
              <a:t>گام سوم :مرحله پایانی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        ارتباطات کلامی در مرحله پایانی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337" y="1628800"/>
            <a:ext cx="8381663" cy="4248472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1-برای سنجش سطح درک فرد از انچه گفته شده است ،در خواست باز خورد نمایید.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2- انچه را گفته شده است جمع بندی کنید.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3-از شخص بپرسید ایاسوال دیگرد دارد،یا موضوع دیگری برای مطرح.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4- به شخص اطمینان دهید که اگر سوال یل مشکلی  داشت  میتواند با شما تماس بگیرد .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5- در صورت نیازتاریخ مراجعه بعدی را به شخص اطلاع دهید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6-خداحافضی کنید.</a:t>
            </a:r>
          </a:p>
          <a:p>
            <a:pPr algn="r"/>
            <a:endParaRPr lang="fa-IR" sz="2400" dirty="0" smtClean="0">
              <a:solidFill>
                <a:schemeClr val="tx1"/>
              </a:solidFill>
            </a:endParaRPr>
          </a:p>
          <a:p>
            <a:pPr algn="r"/>
            <a:endParaRPr lang="fa-I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96572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fa-IR" b="1" i="1" dirty="0" smtClean="0"/>
              <a:t>ارتباطات غیر کلامی در مرحله پایانی</a:t>
            </a:r>
            <a:endParaRPr lang="fa-IR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2276872"/>
            <a:ext cx="6400800" cy="2592288"/>
          </a:xfrm>
        </p:spPr>
        <p:txBody>
          <a:bodyPr>
            <a:normAutofit/>
          </a:bodyPr>
          <a:lstStyle/>
          <a:p>
            <a:pPr algn="r"/>
            <a:r>
              <a:rPr lang="fa-IR" sz="3600" dirty="0" smtClean="0">
                <a:solidFill>
                  <a:schemeClr val="tx1"/>
                </a:solidFill>
              </a:rPr>
              <a:t>1- از صندلی خود بلند شوید .</a:t>
            </a:r>
          </a:p>
          <a:p>
            <a:pPr algn="r"/>
            <a:r>
              <a:rPr lang="fa-IR" sz="3600" dirty="0" smtClean="0">
                <a:solidFill>
                  <a:schemeClr val="tx1"/>
                </a:solidFill>
              </a:rPr>
              <a:t>2-درصورت امکان شخص راتامحل درهمراهی کنید.</a:t>
            </a:r>
          </a:p>
          <a:p>
            <a:pPr algn="r"/>
            <a:r>
              <a:rPr lang="fa-IR" sz="3600" dirty="0" smtClean="0">
                <a:solidFill>
                  <a:schemeClr val="tx1"/>
                </a:solidFill>
              </a:rPr>
              <a:t>3-باملایمت درراببندید.</a:t>
            </a:r>
            <a:endParaRPr lang="fa-I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01069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ounded Rectangle 4"/>
          <p:cNvSpPr/>
          <p:nvPr/>
        </p:nvSpPr>
        <p:spPr>
          <a:xfrm>
            <a:off x="6911752" y="5949280"/>
            <a:ext cx="2232248" cy="72008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>
                <a:cs typeface="B Fantezy" pitchFamily="2" charset="-78"/>
              </a:rPr>
              <a:t>باتشکر ازتوجهتان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779912" y="476672"/>
            <a:ext cx="3466728" cy="92697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8344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New folder (2)\imagesCAP6CK9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2054"/>
            <a:ext cx="4572000" cy="317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 fontScale="90000"/>
          </a:bodyPr>
          <a:lstStyle/>
          <a:p>
            <a:pPr algn="r"/>
            <a:r>
              <a:rPr lang="fa-IR" sz="4000" dirty="0" smtClean="0"/>
              <a:t>ارتباط:</a:t>
            </a: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800" dirty="0" smtClean="0"/>
              <a:t>به معنی انتقال اطلاعات ازیک فردبه فرددیگر،درتعریفی دیگرانتقال پیام ازفرستنده به گیرنده است </a:t>
            </a:r>
            <a:br>
              <a:rPr lang="fa-IR" sz="2800" dirty="0" smtClean="0"/>
            </a:br>
            <a:r>
              <a:rPr lang="fa-IR" sz="2800" dirty="0" smtClean="0"/>
              <a:t>فرایندی پویاست(کیفیت وکمیت ان متغیراست) </a:t>
            </a:r>
            <a:br>
              <a:rPr lang="fa-IR" sz="2800" dirty="0" smtClean="0"/>
            </a:br>
            <a:r>
              <a:rPr lang="fa-IR" sz="2800" dirty="0" smtClean="0"/>
              <a:t>ارتباط درسکوت ومیان اجزای بی جان نیزوجوددارد.</a:t>
            </a:r>
            <a:br>
              <a:rPr lang="fa-IR" sz="2800" dirty="0" smtClean="0"/>
            </a:br>
            <a:r>
              <a:rPr lang="fa-IR" sz="2800" dirty="0" smtClean="0"/>
              <a:t>ارتباط ویژگیهایی برای موثربودن ،وموانعی دارد . میتواندکلامی وغیرکلامی باشد.</a:t>
            </a:r>
            <a:br>
              <a:rPr lang="fa-IR" sz="2800" dirty="0" smtClean="0"/>
            </a:br>
            <a:endParaRPr lang="fa-IR" sz="2800" dirty="0"/>
          </a:p>
        </p:txBody>
      </p:sp>
      <p:pic>
        <p:nvPicPr>
          <p:cNvPr id="7" name="Picture 2" descr="D:\New folder (2)\imagesCAQ2527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45024"/>
            <a:ext cx="3744416" cy="319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867989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5760640"/>
          </a:xfrm>
        </p:spPr>
        <p:txBody>
          <a:bodyPr>
            <a:normAutofit/>
          </a:bodyPr>
          <a:lstStyle/>
          <a:p>
            <a:pPr algn="r"/>
            <a:r>
              <a:rPr lang="fa-IR" i="1" dirty="0" smtClean="0"/>
              <a:t>ارتباط متشکل ازمراحل سه گانه میباشد.</a:t>
            </a:r>
            <a:br>
              <a:rPr lang="fa-IR" i="1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sz="3200" dirty="0" smtClean="0"/>
              <a:t>1-مرحله آشنایی</a:t>
            </a:r>
            <a:br>
              <a:rPr lang="fa-IR" sz="3200" dirty="0" smtClean="0"/>
            </a:br>
            <a:r>
              <a:rPr lang="fa-IR" sz="3200" dirty="0" smtClean="0"/>
              <a:t>2-مرحله عمل</a:t>
            </a:r>
            <a:br>
              <a:rPr lang="fa-IR" sz="3200" dirty="0" smtClean="0"/>
            </a:br>
            <a:r>
              <a:rPr lang="fa-IR" sz="3200" dirty="0" smtClean="0"/>
              <a:t>3-مرحله پایانی</a:t>
            </a:r>
            <a:br>
              <a:rPr lang="fa-IR" sz="3200" dirty="0" smtClean="0"/>
            </a:br>
            <a:r>
              <a:rPr lang="fa-IR" sz="2800" dirty="0" smtClean="0"/>
              <a:t>که هرکدام بایدهاونبایدهایی دارد.</a:t>
            </a:r>
            <a:r>
              <a:rPr lang="fa-IR" sz="3200" dirty="0" smtClean="0"/>
              <a:t/>
            </a:r>
            <a:br>
              <a:rPr lang="fa-IR" sz="3200" dirty="0" smtClean="0"/>
            </a:br>
            <a:r>
              <a:rPr lang="fa-IR" sz="2800" dirty="0" smtClean="0"/>
              <a:t>درزیربه این بحث به اختصار میپردازیم.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3868716254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94283" y="2873008"/>
            <a:ext cx="4896544" cy="100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ویژگیهای ارتباط موثر</a:t>
            </a:r>
            <a:endParaRPr lang="fa-IR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" name="Straight Arrow Connector 3"/>
          <p:cNvCxnSpPr>
            <a:stCxn id="2" idx="7"/>
            <a:endCxn id="5" idx="2"/>
          </p:cNvCxnSpPr>
          <p:nvPr/>
        </p:nvCxnSpPr>
        <p:spPr>
          <a:xfrm flipV="1">
            <a:off x="6273745" y="1124744"/>
            <a:ext cx="1740982" cy="18958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294647" y="692696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مجاورت</a:t>
            </a:r>
            <a:endParaRPr lang="fa-IR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68344" y="4939358"/>
            <a:ext cx="12961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تمامیت</a:t>
            </a:r>
            <a:endParaRPr lang="fa-IR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2" idx="5"/>
          </p:cNvCxnSpPr>
          <p:nvPr/>
        </p:nvCxnSpPr>
        <p:spPr>
          <a:xfrm>
            <a:off x="6273745" y="3733485"/>
            <a:ext cx="1394599" cy="1191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497728" y="5378288"/>
            <a:ext cx="2063970" cy="656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</a:rPr>
              <a:t>شفافیت وتکرار</a:t>
            </a:r>
            <a:endParaRPr lang="fa-IR" sz="20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2" idx="0"/>
          </p:cNvCxnSpPr>
          <p:nvPr/>
        </p:nvCxnSpPr>
        <p:spPr>
          <a:xfrm flipV="1">
            <a:off x="4542555" y="1268760"/>
            <a:ext cx="1094842" cy="1604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220072" y="764704"/>
            <a:ext cx="132681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همدلی</a:t>
            </a:r>
            <a:endParaRPr lang="fa-IR" sz="24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982344" y="441540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" idx="0"/>
          </p:cNvCxnSpPr>
          <p:nvPr/>
        </p:nvCxnSpPr>
        <p:spPr>
          <a:xfrm flipH="1" flipV="1">
            <a:off x="3707904" y="1268760"/>
            <a:ext cx="834651" cy="1604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67744" y="764704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اختصار</a:t>
            </a:r>
            <a:endParaRPr lang="fa-IR" sz="24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endCxn id="26" idx="1"/>
          </p:cNvCxnSpPr>
          <p:nvPr/>
        </p:nvCxnSpPr>
        <p:spPr>
          <a:xfrm>
            <a:off x="6726843" y="3377064"/>
            <a:ext cx="10907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817623" y="3179947"/>
            <a:ext cx="1296144" cy="394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توجه</a:t>
            </a:r>
            <a:endParaRPr lang="fa-IR" sz="24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2" idx="1"/>
            <a:endCxn id="2" idx="1"/>
          </p:cNvCxnSpPr>
          <p:nvPr/>
        </p:nvCxnSpPr>
        <p:spPr>
          <a:xfrm>
            <a:off x="2811365" y="3020643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" idx="1"/>
          </p:cNvCxnSpPr>
          <p:nvPr/>
        </p:nvCxnSpPr>
        <p:spPr>
          <a:xfrm flipH="1" flipV="1">
            <a:off x="1847585" y="2044916"/>
            <a:ext cx="963780" cy="975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13567" y="1566828"/>
            <a:ext cx="163401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</a:rPr>
              <a:t>گوش دادن فعال</a:t>
            </a:r>
            <a:endParaRPr lang="fa-IR" sz="20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2" idx="3"/>
          </p:cNvCxnSpPr>
          <p:nvPr/>
        </p:nvCxnSpPr>
        <p:spPr>
          <a:xfrm flipH="1">
            <a:off x="1847585" y="3733485"/>
            <a:ext cx="963780" cy="7218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3303" y="4469496"/>
            <a:ext cx="1800200" cy="469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</a:rPr>
              <a:t>استفاده از زبان بدن</a:t>
            </a:r>
            <a:endParaRPr lang="fa-IR" sz="20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2" idx="4"/>
          </p:cNvCxnSpPr>
          <p:nvPr/>
        </p:nvCxnSpPr>
        <p:spPr>
          <a:xfrm flipH="1">
            <a:off x="3431761" y="3881120"/>
            <a:ext cx="111079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396620" y="5375021"/>
            <a:ext cx="2639375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</a:rPr>
              <a:t>لحن،زبان وسرعت مناسب</a:t>
            </a:r>
            <a:endParaRPr lang="fa-IR" sz="2000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>
            <a:stCxn id="2" idx="4"/>
          </p:cNvCxnSpPr>
          <p:nvPr/>
        </p:nvCxnSpPr>
        <p:spPr>
          <a:xfrm>
            <a:off x="4542555" y="3881120"/>
            <a:ext cx="1913542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07421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87824" y="2852936"/>
            <a:ext cx="324036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b="1" i="1" dirty="0" smtClean="0">
                <a:solidFill>
                  <a:schemeClr val="bg1"/>
                </a:solidFill>
                <a:latin typeface="Aparajita" pitchFamily="34" charset="0"/>
                <a:cs typeface="B Davat" pitchFamily="2" charset="-78"/>
              </a:rPr>
              <a:t>موانع ارتباط</a:t>
            </a:r>
            <a:endParaRPr lang="fa-IR" sz="3600" b="1" i="1" dirty="0">
              <a:solidFill>
                <a:schemeClr val="bg1"/>
              </a:solidFill>
              <a:latin typeface="Aparajita" pitchFamily="34" charset="0"/>
              <a:cs typeface="B Davat" pitchFamily="2" charset="-78"/>
            </a:endParaRPr>
          </a:p>
        </p:txBody>
      </p:sp>
      <p:cxnSp>
        <p:nvCxnSpPr>
          <p:cNvPr id="4" name="Straight Arrow Connector 3"/>
          <p:cNvCxnSpPr>
            <a:stCxn id="2" idx="6"/>
          </p:cNvCxnSpPr>
          <p:nvPr/>
        </p:nvCxnSpPr>
        <p:spPr>
          <a:xfrm>
            <a:off x="6228184" y="339299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732240" y="2798930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</a:rPr>
              <a:t>بکارگیری اصطلاحات مخصوص،زبان محاوره ای وعامیانه</a:t>
            </a:r>
            <a:endParaRPr lang="fa-IR" sz="20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2" idx="7"/>
          </p:cNvCxnSpPr>
          <p:nvPr/>
        </p:nvCxnSpPr>
        <p:spPr>
          <a:xfrm flipV="1">
            <a:off x="5753644" y="2060848"/>
            <a:ext cx="978596" cy="950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732240" y="1772816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گویش</a:t>
            </a:r>
            <a:endParaRPr lang="fa-IR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2" idx="0"/>
          </p:cNvCxnSpPr>
          <p:nvPr/>
        </p:nvCxnSpPr>
        <p:spPr>
          <a:xfrm flipV="1">
            <a:off x="4608004" y="206084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491880" y="1556792"/>
            <a:ext cx="22617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</a:rPr>
              <a:t>ناتوانی ومشکلات حسی</a:t>
            </a:r>
            <a:endParaRPr lang="fa-IR" sz="20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2" idx="1"/>
          </p:cNvCxnSpPr>
          <p:nvPr/>
        </p:nvCxnSpPr>
        <p:spPr>
          <a:xfrm flipH="1" flipV="1">
            <a:off x="2483768" y="2060848"/>
            <a:ext cx="978596" cy="950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67544" y="1484784"/>
            <a:ext cx="22322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</a:rPr>
              <a:t>اضطراب ومشکلات عاطفی</a:t>
            </a:r>
            <a:endParaRPr lang="fa-IR" sz="20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2" idx="2"/>
          </p:cNvCxnSpPr>
          <p:nvPr/>
        </p:nvCxnSpPr>
        <p:spPr>
          <a:xfrm flipH="1">
            <a:off x="2483768" y="339299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67544" y="2798930"/>
            <a:ext cx="2016224" cy="975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تفاوت های فرهنگی وزبان</a:t>
            </a:r>
            <a:endParaRPr lang="fa-IR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2" idx="3"/>
          </p:cNvCxnSpPr>
          <p:nvPr/>
        </p:nvCxnSpPr>
        <p:spPr>
          <a:xfrm flipH="1">
            <a:off x="2483768" y="3774876"/>
            <a:ext cx="978596" cy="662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55576" y="4437112"/>
            <a:ext cx="17281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</a:rPr>
              <a:t>مشکلات محیطی</a:t>
            </a:r>
            <a:endParaRPr lang="fa-IR" sz="20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" idx="5"/>
          </p:cNvCxnSpPr>
          <p:nvPr/>
        </p:nvCxnSpPr>
        <p:spPr>
          <a:xfrm>
            <a:off x="5753644" y="3774876"/>
            <a:ext cx="726568" cy="662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498214" y="4523533"/>
            <a:ext cx="17641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</a:rPr>
              <a:t>مشکلات سلامتی</a:t>
            </a:r>
            <a:endParaRPr lang="fa-I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49219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772400" cy="1800200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 smtClean="0"/>
              <a:t>گام اول:مرحله آشنایی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          ارتباطات کلامی درمرحله آشنایی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8417024" cy="4176464"/>
          </a:xfrm>
        </p:spPr>
        <p:txBody>
          <a:bodyPr>
            <a:normAutofit/>
          </a:bodyPr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1-سلام واحوال پرسی کنید.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2-باحالت خوش آمدگویی ازفردبخواهید بنشیند.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3-ازحرکت عجولانه پرهیزنمایید.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4-خودرامعرفی کنید.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5-ازبیماریامراجع بخواهیدخودرامعرفی کند.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6-ازآشنایی بابیماریامراجع ابرازخرسندی نمایید.</a:t>
            </a:r>
            <a:endParaRPr lang="fa-I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274781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342"/>
            <a:ext cx="7772400" cy="860425"/>
          </a:xfrm>
        </p:spPr>
        <p:txBody>
          <a:bodyPr/>
          <a:lstStyle/>
          <a:p>
            <a:r>
              <a:rPr lang="fa-IR" dirty="0" smtClean="0"/>
              <a:t>ارتباطات غیرکلامی درمرحله آشنایی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8561040" cy="4680520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>
                <a:solidFill>
                  <a:schemeClr val="tx1"/>
                </a:solidFill>
              </a:rPr>
              <a:t>1-روی صندلی باحالتی راحت بنشینید.</a:t>
            </a:r>
          </a:p>
          <a:p>
            <a:pPr algn="r"/>
            <a:r>
              <a:rPr lang="fa-IR" sz="2800" dirty="0" smtClean="0">
                <a:solidFill>
                  <a:schemeClr val="tx1"/>
                </a:solidFill>
              </a:rPr>
              <a:t>2-سعی کنیدفاصله شمابابیماریامراجع درحدودیک ونیم مترباشد.</a:t>
            </a:r>
          </a:p>
          <a:p>
            <a:pPr algn="r"/>
            <a:r>
              <a:rPr lang="fa-IR" sz="2800" dirty="0" smtClean="0">
                <a:solidFill>
                  <a:schemeClr val="tx1"/>
                </a:solidFill>
              </a:rPr>
              <a:t>3-بهتراست سرهردوطرف دریک سطح قراربگیرید.</a:t>
            </a:r>
          </a:p>
          <a:p>
            <a:pPr algn="r"/>
            <a:r>
              <a:rPr lang="fa-IR" sz="2800" dirty="0" smtClean="0">
                <a:solidFill>
                  <a:schemeClr val="tx1"/>
                </a:solidFill>
              </a:rPr>
              <a:t>4-هنگام صحبت کردن ازلحن آرام استفاده نمایید.</a:t>
            </a:r>
          </a:p>
          <a:p>
            <a:pPr algn="r"/>
            <a:r>
              <a:rPr lang="fa-IR" sz="2800" dirty="0" smtClean="0">
                <a:solidFill>
                  <a:schemeClr val="tx1"/>
                </a:solidFill>
              </a:rPr>
              <a:t>5-چهره ای دوستانه همراه بالبخند داشته باشید.</a:t>
            </a:r>
          </a:p>
          <a:p>
            <a:pPr algn="r"/>
            <a:r>
              <a:rPr lang="fa-IR" sz="2800" dirty="0" smtClean="0">
                <a:solidFill>
                  <a:schemeClr val="tx1"/>
                </a:solidFill>
              </a:rPr>
              <a:t>6-دستهای خودراروی سینه هایتان نگذارید.</a:t>
            </a:r>
          </a:p>
          <a:p>
            <a:pPr algn="r"/>
            <a:r>
              <a:rPr lang="fa-IR" sz="2800" dirty="0" smtClean="0">
                <a:solidFill>
                  <a:schemeClr val="tx1"/>
                </a:solidFill>
              </a:rPr>
              <a:t>7-پاهای خودراروی هم نیندازید.</a:t>
            </a:r>
          </a:p>
          <a:p>
            <a:pPr algn="r"/>
            <a:r>
              <a:rPr lang="fa-IR" sz="2800" dirty="0" smtClean="0">
                <a:solidFill>
                  <a:schemeClr val="tx1"/>
                </a:solidFill>
              </a:rPr>
              <a:t>8-بالای سربیماریامددجوقرارنگیرید.</a:t>
            </a:r>
          </a:p>
          <a:p>
            <a:pPr algn="r"/>
            <a:r>
              <a:rPr lang="fa-IR" sz="2800" dirty="0" smtClean="0">
                <a:solidFill>
                  <a:schemeClr val="tx1"/>
                </a:solidFill>
              </a:rPr>
              <a:t>9-نگاه خیره نداشته باشید.</a:t>
            </a:r>
          </a:p>
          <a:p>
            <a:pPr algn="r"/>
            <a:endParaRPr lang="fa-I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66472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7293"/>
            <a:ext cx="7772400" cy="1254001"/>
          </a:xfrm>
        </p:spPr>
        <p:txBody>
          <a:bodyPr>
            <a:normAutofit fontScale="90000"/>
          </a:bodyPr>
          <a:lstStyle/>
          <a:p>
            <a:pPr algn="r"/>
            <a:r>
              <a:rPr lang="fa-IR" b="1" i="1" dirty="0" smtClean="0"/>
              <a:t>گام دوم:مرحله عمل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          ارتباطات کلامی درمرحله عمل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6936" y="1268760"/>
            <a:ext cx="8777064" cy="4896544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1-مطالب رابه زبان اصلی شخص ارائه دهید.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2-صادقانه وصریح صحبت کنید.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3-برای فهمیدن نیازهای شخص سوالات بازبپرسید.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4-قبل ازاعتمادمراجعه کننده به شماسوالات خصوصی نپرسید.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5-سوالات خودراباجمله بندی مطرح نماییدبرای فهم معانی.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6-سوالاتی برای کسب اطلاعات فراترازحدلازم نپرسید.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7-ازارائه پاسخی که باعث خشم درفردمیشودبپرهیزید.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8-ازبیانی که باورها ونگرانی های فردرانادیده گرفته یاموردتمسخرقراردهداستفاده نکنید.</a:t>
            </a:r>
          </a:p>
        </p:txBody>
      </p:sp>
    </p:spTree>
    <p:extLst>
      <p:ext uri="{BB962C8B-B14F-4D97-AF65-F5344CB8AC3E}">
        <p14:creationId xmlns:p14="http://schemas.microsoft.com/office/powerpoint/2010/main" val="45033661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489032" cy="6264696"/>
          </a:xfrm>
        </p:spPr>
        <p:txBody>
          <a:bodyPr>
            <a:normAutofit/>
          </a:bodyPr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 9-ازپاسخهای سطحی بپرهیزیدوتوضیح دهید.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10-باصداقت وتوجیه منطقی به شخص اطمینان دهید.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11-موضوعی راپیش نکشیدکه منجر به کاهش اهمیت احساسات فرد شود .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12-از پاسخ های یک یا دو کلمه ای برای ترغیب به ادامه صحبت استفاده نمایید .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13-در صورت شناخت فرد از شوخ طبعی با احتیاط استفاده کنید.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14-هنگام گوش دادن صحبت نکنید .</a:t>
            </a:r>
          </a:p>
          <a:p>
            <a:pPr algn="r"/>
            <a:r>
              <a:rPr lang="fa-IR" dirty="0" smtClean="0">
                <a:solidFill>
                  <a:schemeClr val="tx1"/>
                </a:solidFill>
              </a:rPr>
              <a:t>15-انتقاد نکنید و ایراد نگیرید .</a:t>
            </a:r>
          </a:p>
          <a:p>
            <a:pPr algn="r"/>
            <a:endParaRPr lang="fa-I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5747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376</TotalTime>
  <Words>418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 Unicode MS</vt:lpstr>
      <vt:lpstr>Aparajita</vt:lpstr>
      <vt:lpstr>Arial</vt:lpstr>
      <vt:lpstr>B Davat</vt:lpstr>
      <vt:lpstr>B Fantezy</vt:lpstr>
      <vt:lpstr>Lucida Sans Unicode</vt:lpstr>
      <vt:lpstr>Verdana</vt:lpstr>
      <vt:lpstr>Wingdings 2</vt:lpstr>
      <vt:lpstr>Wingdings 3</vt:lpstr>
      <vt:lpstr>Concourse</vt:lpstr>
      <vt:lpstr>بسم الله الرحمان الرحیم</vt:lpstr>
      <vt:lpstr>ارتباط: به معنی انتقال اطلاعات ازیک فردبه فرددیگر،درتعریفی دیگرانتقال پیام ازفرستنده به گیرنده است  فرایندی پویاست(کیفیت وکمیت ان متغیراست)  ارتباط درسکوت ومیان اجزای بی جان نیزوجوددارد. ارتباط ویژگیهایی برای موثربودن ،وموانعی دارد . میتواندکلامی وغیرکلامی باشد. </vt:lpstr>
      <vt:lpstr>ارتباط متشکل ازمراحل سه گانه میباشد.  1-مرحله آشنایی 2-مرحله عمل 3-مرحله پایانی که هرکدام بایدهاونبایدهایی دارد. درزیربه این بحث به اختصار میپردازیم.</vt:lpstr>
      <vt:lpstr>PowerPoint Presentation</vt:lpstr>
      <vt:lpstr>PowerPoint Presentation</vt:lpstr>
      <vt:lpstr>گام اول:مرحله آشنایی           ارتباطات کلامی درمرحله آشنایی</vt:lpstr>
      <vt:lpstr>ارتباطات غیرکلامی درمرحله آشنایی</vt:lpstr>
      <vt:lpstr>گام دوم:مرحله عمل           ارتباطات کلامی درمرحله عمل</vt:lpstr>
      <vt:lpstr>PowerPoint Presentation</vt:lpstr>
      <vt:lpstr>ارتباطات غیر کلامی در مرحله عمل </vt:lpstr>
      <vt:lpstr>گام سوم :مرحله پایانی          ارتباطات کلامی در مرحله پایانی</vt:lpstr>
      <vt:lpstr>ارتباطات غیر کلامی در مرحله پایانی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sepid</dc:creator>
  <cp:lastModifiedBy>pcc</cp:lastModifiedBy>
  <cp:revision>32</cp:revision>
  <dcterms:created xsi:type="dcterms:W3CDTF">2016-02-11T08:28:52Z</dcterms:created>
  <dcterms:modified xsi:type="dcterms:W3CDTF">2016-05-11T05:38:21Z</dcterms:modified>
</cp:coreProperties>
</file>